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96" r:id="rId2"/>
    <p:sldId id="260" r:id="rId3"/>
    <p:sldId id="256" r:id="rId4"/>
    <p:sldId id="295" r:id="rId5"/>
    <p:sldId id="281" r:id="rId6"/>
    <p:sldId id="278" r:id="rId7"/>
    <p:sldId id="282" r:id="rId8"/>
    <p:sldId id="283" r:id="rId9"/>
    <p:sldId id="265" r:id="rId10"/>
    <p:sldId id="297" r:id="rId11"/>
    <p:sldId id="298" r:id="rId12"/>
    <p:sldId id="299" r:id="rId13"/>
    <p:sldId id="292" r:id="rId14"/>
    <p:sldId id="286" r:id="rId15"/>
    <p:sldId id="301" r:id="rId16"/>
    <p:sldId id="289" r:id="rId17"/>
    <p:sldId id="290" r:id="rId18"/>
    <p:sldId id="287" r:id="rId19"/>
    <p:sldId id="288" r:id="rId20"/>
    <p:sldId id="294" r:id="rId21"/>
    <p:sldId id="293" r:id="rId22"/>
    <p:sldId id="300" r:id="rId23"/>
    <p:sldId id="277" r:id="rId24"/>
  </p:sldIdLst>
  <p:sldSz cx="9144000" cy="6858000" type="screen4x3"/>
  <p:notesSz cx="6854825" cy="97504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8000"/>
    <a:srgbClr val="0066FF"/>
    <a:srgbClr val="008080"/>
    <a:srgbClr val="FFFFCC"/>
    <a:srgbClr val="FF3300"/>
    <a:srgbClr val="FFFF00"/>
    <a:srgbClr val="E9E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19" autoAdjust="0"/>
    <p:restoredTop sz="93475" autoAdjust="0"/>
  </p:normalViewPr>
  <p:slideViewPr>
    <p:cSldViewPr>
      <p:cViewPr varScale="1">
        <p:scale>
          <a:sx n="70" d="100"/>
          <a:sy n="70" d="100"/>
        </p:scale>
        <p:origin x="97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="" xmlns:a16="http://schemas.microsoft.com/office/drawing/2014/main" id="{38B45BFC-538B-4039-813A-E15D2FFD5A6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5843" name="Rectangle 3">
            <a:extLst>
              <a:ext uri="{FF2B5EF4-FFF2-40B4-BE49-F238E27FC236}">
                <a16:creationId xmlns="" xmlns:a16="http://schemas.microsoft.com/office/drawing/2014/main" id="{65AD3CD1-7BB4-403B-9414-B3A2EBA7EF5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>
            <a:extLst>
              <a:ext uri="{FF2B5EF4-FFF2-40B4-BE49-F238E27FC236}">
                <a16:creationId xmlns="" xmlns:a16="http://schemas.microsoft.com/office/drawing/2014/main" id="{BF01FBA3-0D11-43E1-9EAD-38D4B721634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31838"/>
            <a:ext cx="4873625" cy="365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>
            <a:extLst>
              <a:ext uri="{FF2B5EF4-FFF2-40B4-BE49-F238E27FC236}">
                <a16:creationId xmlns="" xmlns:a16="http://schemas.microsoft.com/office/drawing/2014/main" id="{FC0A1D42-794C-4E1C-98DA-C4F6A939BA2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30738"/>
            <a:ext cx="5483225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35846" name="Rectangle 6">
            <a:extLst>
              <a:ext uri="{FF2B5EF4-FFF2-40B4-BE49-F238E27FC236}">
                <a16:creationId xmlns="" xmlns:a16="http://schemas.microsoft.com/office/drawing/2014/main" id="{138DEB72-F004-4F42-A35B-FC7902CC0C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1475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5847" name="Rectangle 7">
            <a:extLst>
              <a:ext uri="{FF2B5EF4-FFF2-40B4-BE49-F238E27FC236}">
                <a16:creationId xmlns="" xmlns:a16="http://schemas.microsoft.com/office/drawing/2014/main" id="{7F187BAA-F742-4249-ABEB-2023AE07D4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261475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6ED0CA-F46B-48BA-AC53-0C8B9892508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67752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6ED0CA-F46B-48BA-AC53-0C8B98925082}" type="slidenum">
              <a:rPr lang="es-ES" altLang="es-ES" smtClean="0"/>
              <a:pPr/>
              <a:t>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05199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57E9-642C-4DD0-8526-E583612A8C7E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98161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730B4-9C80-4EDD-88B4-95A21CE95A32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9154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FCFBC-048D-4808-B3AE-B581669FAB02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9706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6D9F-91A4-4FC6-8414-8A01B227CD59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4757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7BD7-A3EB-48EE-901D-3142ED2D4795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0919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E41E4-F22A-4094-BD31-77D9D68D7B1C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0289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59F4B-A2D2-49BC-A539-586B5B8F1138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9216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B7C5-38E0-4548-AF96-B7FED0030D5B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2144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2A1EE-3E56-4813-B4BC-DA4CA1CDDD98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2399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12CC-92A5-4F06-A3E9-B2D8FCF192EA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7552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DE2BB-4C86-4E9B-940C-C17DFC24B25B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6060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1B7C5-38E0-4548-AF96-B7FED0030D5B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2209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0"/>
            <a:ext cx="9144793" cy="685859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39552" y="2702093"/>
            <a:ext cx="895354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dirty="0" smtClean="0"/>
              <a:t>     MINISTERIO </a:t>
            </a:r>
            <a:r>
              <a:rPr lang="es-AR" sz="3200" dirty="0"/>
              <a:t>DE SALUD PÚBLICA</a:t>
            </a:r>
          </a:p>
          <a:p>
            <a:endParaRPr lang="es-AR" sz="3200" dirty="0"/>
          </a:p>
          <a:p>
            <a:r>
              <a:rPr lang="es-AR" sz="2800" dirty="0"/>
              <a:t>Dirección de </a:t>
            </a:r>
            <a:r>
              <a:rPr lang="es-AR" sz="2800" dirty="0" smtClean="0"/>
              <a:t>Educación </a:t>
            </a:r>
            <a:r>
              <a:rPr lang="es-AR" sz="2800" dirty="0"/>
              <a:t>y </a:t>
            </a:r>
            <a:r>
              <a:rPr lang="es-AR" sz="2800" dirty="0" smtClean="0"/>
              <a:t>Promoción </a:t>
            </a:r>
            <a:r>
              <a:rPr lang="es-AR" sz="2800" dirty="0"/>
              <a:t>de la Salud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062" y="-594"/>
            <a:ext cx="5236918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8799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AR" sz="4000" b="1" dirty="0" smtClean="0">
                <a:latin typeface="Baskerville Old Face" panose="02020602080505020303" pitchFamily="18" charset="0"/>
              </a:rPr>
              <a:t>¿CÓMO PREVENIMOS?</a:t>
            </a:r>
            <a:endParaRPr lang="es-AR" sz="4000" b="1" dirty="0">
              <a:latin typeface="Baskerville Old Face" panose="0202060208050502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70062"/>
            <a:ext cx="8229600" cy="428421"/>
          </a:xfrm>
        </p:spPr>
        <p:txBody>
          <a:bodyPr>
            <a:normAutofit/>
          </a:bodyPr>
          <a:lstStyle/>
          <a:p>
            <a:r>
              <a:rPr lang="es-AR" sz="2000" dirty="0" smtClean="0">
                <a:latin typeface="Baskerville Old Face" panose="02020602080505020303" pitchFamily="18" charset="0"/>
              </a:rPr>
              <a:t>IMPIDIENDO LA REPRODUCCIÓN DEL MOSQUITO</a:t>
            </a:r>
            <a:endParaRPr lang="es-AR" sz="2000" dirty="0">
              <a:latin typeface="Baskerville Old Face" panose="02020602080505020303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496601"/>
            <a:ext cx="6480719" cy="504418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72665" y="6402287"/>
            <a:ext cx="7886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200" dirty="0">
                <a:latin typeface="Baskerville Old Face" panose="02020602080505020303" pitchFamily="18" charset="0"/>
              </a:rPr>
              <a:t>DIRECTORA DE EDUCACION Y PROMOCIÓN DE LA SALUD. SANDRA MARISA GODOY. </a:t>
            </a:r>
          </a:p>
        </p:txBody>
      </p:sp>
    </p:spTree>
    <p:extLst>
      <p:ext uri="{BB962C8B-B14F-4D97-AF65-F5344CB8AC3E}">
        <p14:creationId xmlns:p14="http://schemas.microsoft.com/office/powerpoint/2010/main" val="63570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2267744" y="908720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b="1" dirty="0" smtClean="0">
                <a:latin typeface="Baskerville Old Face" panose="02020602080505020303" pitchFamily="18" charset="0"/>
              </a:rPr>
              <a:t>PREVENCIÓN</a:t>
            </a:r>
            <a:endParaRPr lang="es-AR" sz="4000" b="1" dirty="0">
              <a:latin typeface="Baskerville Old Face" panose="02020602080505020303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538412"/>
            <a:ext cx="6984775" cy="269078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11559" y="6309320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200" dirty="0">
                <a:latin typeface="Baskerville Old Face" panose="02020602080505020303" pitchFamily="18" charset="0"/>
              </a:rPr>
              <a:t>DIRECTORA DE EDUCACION Y PROMOCIÓN DE LA SALUD. SANDRA MARISA GODOY. </a:t>
            </a:r>
          </a:p>
        </p:txBody>
      </p:sp>
    </p:spTree>
    <p:extLst>
      <p:ext uri="{BB962C8B-B14F-4D97-AF65-F5344CB8AC3E}">
        <p14:creationId xmlns:p14="http://schemas.microsoft.com/office/powerpoint/2010/main" val="137386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8" y="0"/>
            <a:ext cx="9144000" cy="685859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35716" y="6510564"/>
            <a:ext cx="8496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200" dirty="0">
                <a:latin typeface="Baskerville Old Face" panose="02020602080505020303" pitchFamily="18" charset="0"/>
              </a:rPr>
              <a:t>DIRECTORA DE EDUCACION Y PROMOCIÓN DE LA SALUD. SANDRA MARISA GODOY. </a:t>
            </a:r>
          </a:p>
        </p:txBody>
      </p:sp>
    </p:spTree>
    <p:extLst>
      <p:ext uri="{BB962C8B-B14F-4D97-AF65-F5344CB8AC3E}">
        <p14:creationId xmlns:p14="http://schemas.microsoft.com/office/powerpoint/2010/main" val="138581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4400" dirty="0" smtClean="0">
                <a:latin typeface="Baskerville Old Face" panose="02020602080505020303" pitchFamily="18" charset="0"/>
              </a:rPr>
              <a:t>LA ESCUELA DEBE…</a:t>
            </a:r>
            <a:endParaRPr lang="es-AR" sz="4400" dirty="0">
              <a:latin typeface="Baskerville Old Face" panose="0202060208050502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AR" dirty="0"/>
          </a:p>
          <a:p>
            <a:pPr>
              <a:buFont typeface="Wingdings" panose="05000000000000000000" pitchFamily="2" charset="2"/>
              <a:buChar char="ü"/>
            </a:pPr>
            <a:r>
              <a:rPr lang="es-AR" sz="3200" b="1" dirty="0" smtClean="0">
                <a:solidFill>
                  <a:srgbClr val="008000"/>
                </a:solidFill>
                <a:latin typeface="Baskerville Old Face" panose="02020602080505020303" pitchFamily="18" charset="0"/>
              </a:rPr>
              <a:t>INFORMARSE</a:t>
            </a:r>
          </a:p>
          <a:p>
            <a:pPr>
              <a:buFont typeface="Wingdings" panose="05000000000000000000" pitchFamily="2" charset="2"/>
              <a:buChar char="ü"/>
            </a:pPr>
            <a:endParaRPr lang="es-AR" sz="3200" b="1" dirty="0" smtClean="0">
              <a:solidFill>
                <a:srgbClr val="008000"/>
              </a:solidFill>
              <a:latin typeface="Baskerville Old Face" panose="020206020805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AR" sz="3200" b="1" dirty="0" smtClean="0">
                <a:solidFill>
                  <a:srgbClr val="008000"/>
                </a:solidFill>
                <a:latin typeface="Baskerville Old Face" panose="02020602080505020303" pitchFamily="18" charset="0"/>
              </a:rPr>
              <a:t>PREPARARSE, </a:t>
            </a:r>
          </a:p>
          <a:p>
            <a:pPr marL="0" indent="0">
              <a:buNone/>
            </a:pPr>
            <a:r>
              <a:rPr lang="es-AR" sz="3200" b="1" dirty="0" smtClean="0">
                <a:solidFill>
                  <a:srgbClr val="008000"/>
                </a:solidFill>
                <a:latin typeface="Baskerville Old Face" panose="02020602080505020303" pitchFamily="18" charset="0"/>
              </a:rPr>
              <a:t>comenzar a  PLANIFICAR</a:t>
            </a:r>
          </a:p>
          <a:p>
            <a:pPr>
              <a:buFont typeface="Wingdings" panose="05000000000000000000" pitchFamily="2" charset="2"/>
              <a:buChar char="ü"/>
            </a:pPr>
            <a:endParaRPr lang="es-AR" sz="3200" b="1" dirty="0" smtClean="0">
              <a:solidFill>
                <a:srgbClr val="008000"/>
              </a:solidFill>
              <a:latin typeface="Baskerville Old Face" panose="020206020805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AR" sz="3200" b="1" dirty="0" smtClean="0">
                <a:solidFill>
                  <a:srgbClr val="008000"/>
                </a:solidFill>
                <a:latin typeface="Baskerville Old Face" panose="02020602080505020303" pitchFamily="18" charset="0"/>
              </a:rPr>
              <a:t>MOVERSE y ACTUAR</a:t>
            </a: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825625"/>
            <a:ext cx="3557389" cy="355738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55576" y="6287135"/>
            <a:ext cx="7759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200">
                <a:latin typeface="Baskerville Old Face" panose="02020602080505020303" pitchFamily="18" charset="0"/>
              </a:rPr>
              <a:t>DIRECTORA DE EDUCACION Y PROMOCIÓN DE LA SALUD. SANDRA MARISA GODOY. </a:t>
            </a:r>
            <a:endParaRPr lang="es-AR" sz="12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79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282" y="27909"/>
            <a:ext cx="7886700" cy="1055733"/>
          </a:xfrm>
        </p:spPr>
        <p:txBody>
          <a:bodyPr>
            <a:normAutofit/>
          </a:bodyPr>
          <a:lstStyle/>
          <a:p>
            <a:pPr algn="ctr"/>
            <a:r>
              <a:rPr lang="es-AR" sz="4000" b="1" dirty="0" smtClean="0">
                <a:latin typeface="Baskerville Old Face" panose="02020602080505020303" pitchFamily="18" charset="0"/>
              </a:rPr>
              <a:t>ACCIONES CLAVES</a:t>
            </a:r>
            <a:endParaRPr lang="es-AR" sz="4000" b="1" dirty="0">
              <a:latin typeface="Baskerville Old Face" panose="0202060208050502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8583" y="941912"/>
            <a:ext cx="7886700" cy="64807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AR" sz="6400" dirty="0" smtClean="0">
                <a:latin typeface="Baskerville Old Face" panose="02020602080505020303" pitchFamily="18" charset="0"/>
              </a:rPr>
              <a:t>                    </a:t>
            </a:r>
            <a:r>
              <a:rPr lang="es-AR" sz="6400" dirty="0">
                <a:latin typeface="Baskerville Old Face" panose="02020602080505020303" pitchFamily="18" charset="0"/>
              </a:rPr>
              <a:t>¡</a:t>
            </a:r>
            <a:r>
              <a:rPr lang="es-AR" sz="6400" dirty="0" smtClean="0">
                <a:latin typeface="Baskerville Old Face" panose="02020602080505020303" pitchFamily="18" charset="0"/>
              </a:rPr>
              <a:t>PROTEGERSE</a:t>
            </a:r>
            <a:r>
              <a:rPr lang="es-AR" sz="6400" b="1" dirty="0">
                <a:latin typeface="Baskerville Old Face" panose="02020602080505020303" pitchFamily="18" charset="0"/>
              </a:rPr>
              <a:t>!</a:t>
            </a:r>
            <a:r>
              <a:rPr lang="es-AR" sz="6400" b="1" dirty="0" smtClean="0">
                <a:latin typeface="Baskerville Old Face" panose="02020602080505020303" pitchFamily="18" charset="0"/>
              </a:rPr>
              <a:t>               </a:t>
            </a:r>
          </a:p>
          <a:p>
            <a:pPr marL="0" indent="0">
              <a:buNone/>
            </a:pPr>
            <a:r>
              <a:rPr lang="es-AR" dirty="0" smtClean="0"/>
              <a:t> </a:t>
            </a:r>
          </a:p>
          <a:p>
            <a:pPr>
              <a:buFontTx/>
              <a:buChar char="-"/>
            </a:pP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-1" r="-1238" b="8851"/>
          <a:stretch/>
        </p:blipFill>
        <p:spPr>
          <a:xfrm>
            <a:off x="820587" y="1589984"/>
            <a:ext cx="3966870" cy="219789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0296" y="1251430"/>
            <a:ext cx="4976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 smtClean="0">
                <a:latin typeface="Baskerville Old Face" panose="02020602080505020303" pitchFamily="18" charset="0"/>
              </a:rPr>
              <a:t>USAR ROPA BLANCA Y DE MANGAS LARGAS</a:t>
            </a:r>
            <a:endParaRPr lang="es-AR" sz="1600" dirty="0">
              <a:latin typeface="Baskerville Old Face" panose="02020602080505020303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315857" y="1816274"/>
            <a:ext cx="3943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 smtClean="0">
                <a:latin typeface="Baskerville Old Face" panose="02020602080505020303" pitchFamily="18" charset="0"/>
              </a:rPr>
              <a:t>USAR REPELENTE</a:t>
            </a:r>
            <a:endParaRPr lang="es-AR" sz="1600" dirty="0">
              <a:latin typeface="Baskerville Old Face" panose="02020602080505020303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r="192" b="8888"/>
          <a:stretch/>
        </p:blipFill>
        <p:spPr>
          <a:xfrm>
            <a:off x="820587" y="3772029"/>
            <a:ext cx="2862825" cy="2952328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491880" y="5800643"/>
            <a:ext cx="3912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latin typeface="Baskerville Old Face" panose="02020602080505020303" pitchFamily="18" charset="0"/>
              </a:rPr>
              <a:t>MANTENER EL CESPED CORTADO</a:t>
            </a:r>
            <a:endParaRPr lang="es-AR" sz="1600" dirty="0">
              <a:latin typeface="Baskerville Old Face" panose="02020602080505020303" pitchFamily="18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/>
          <a:srcRect l="-1" r="-695" b="8818"/>
          <a:stretch/>
        </p:blipFill>
        <p:spPr>
          <a:xfrm>
            <a:off x="5347905" y="2348880"/>
            <a:ext cx="3447849" cy="3069025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444406" y="6447358"/>
            <a:ext cx="70550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200">
                <a:latin typeface="Baskerville Old Face" panose="02020602080505020303" pitchFamily="18" charset="0"/>
              </a:rPr>
              <a:t>DIRECTORA DE EDUCACION Y PROMOCIÓN DE LA SALUD. SANDRA MARISA GODOY. </a:t>
            </a:r>
            <a:endParaRPr lang="es-AR" sz="12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33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13" y="668676"/>
            <a:ext cx="3582446" cy="290624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4741" r="1471"/>
          <a:stretch/>
        </p:blipFill>
        <p:spPr>
          <a:xfrm>
            <a:off x="5472734" y="799751"/>
            <a:ext cx="2740334" cy="303563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336660"/>
            <a:ext cx="3744416" cy="314836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t="10374" r="1431" b="6461"/>
          <a:stretch/>
        </p:blipFill>
        <p:spPr>
          <a:xfrm>
            <a:off x="5284954" y="3614698"/>
            <a:ext cx="3066343" cy="259228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60417" y="430419"/>
            <a:ext cx="7648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800" dirty="0" smtClean="0">
                <a:latin typeface="Baskerville Old Face" panose="02020602080505020303" pitchFamily="18" charset="0"/>
              </a:rPr>
              <a:t>¡ELIMINAR TODOS LOS LUGARES DONDE SE ACUMULE AGUA!</a:t>
            </a:r>
            <a:endParaRPr lang="es-AR" sz="1800" dirty="0">
              <a:latin typeface="Baskerville Old Face" panose="02020602080505020303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02413" y="6392783"/>
            <a:ext cx="8072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200" dirty="0">
                <a:latin typeface="Baskerville Old Face" panose="02020602080505020303" pitchFamily="18" charset="0"/>
              </a:rPr>
              <a:t>DIRECTORA DE EDUCACION Y PROMOCIÓN DE LA SALUD. SANDRA MARISA GODOY. </a:t>
            </a:r>
          </a:p>
        </p:txBody>
      </p:sp>
    </p:spTree>
    <p:extLst>
      <p:ext uri="{BB962C8B-B14F-4D97-AF65-F5344CB8AC3E}">
        <p14:creationId xmlns:p14="http://schemas.microsoft.com/office/powerpoint/2010/main" val="3993230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40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PROYECTO</a:t>
            </a:r>
            <a:r>
              <a:rPr lang="es-AR" b="1" dirty="0" smtClean="0">
                <a:solidFill>
                  <a:srgbClr val="FF0000"/>
                </a:solidFill>
              </a:rPr>
              <a:t/>
            </a:r>
            <a:br>
              <a:rPr lang="es-AR" b="1" dirty="0" smtClean="0">
                <a:solidFill>
                  <a:srgbClr val="FF0000"/>
                </a:solidFill>
              </a:rPr>
            </a:b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3918" y="1124744"/>
            <a:ext cx="8229600" cy="4525963"/>
          </a:xfrm>
        </p:spPr>
        <p:txBody>
          <a:bodyPr>
            <a:noAutofit/>
          </a:bodyPr>
          <a:lstStyle/>
          <a:p>
            <a:r>
              <a:rPr lang="es-AR" sz="2800" dirty="0" smtClean="0">
                <a:latin typeface="Baskerville Old Face" panose="02020602080505020303" pitchFamily="18" charset="0"/>
              </a:rPr>
              <a:t>Establecer un COMITÉ CONTROL DE VECTORES </a:t>
            </a:r>
          </a:p>
          <a:p>
            <a:r>
              <a:rPr lang="es-AR" sz="2800" dirty="0" smtClean="0">
                <a:latin typeface="Baskerville Old Face" panose="02020602080505020303" pitchFamily="18" charset="0"/>
              </a:rPr>
              <a:t>Pueden están integrados por  (docentes, ordenanzas, administrativos, alumnos, TUTORES, equipos de Salud)</a:t>
            </a:r>
          </a:p>
          <a:p>
            <a:pPr marL="0" indent="0">
              <a:buNone/>
            </a:pPr>
            <a:r>
              <a:rPr lang="es-AR" sz="2800" dirty="0" smtClean="0">
                <a:latin typeface="Baskerville Old Face" panose="02020602080505020303" pitchFamily="18" charset="0"/>
              </a:rPr>
              <a:t>  </a:t>
            </a:r>
            <a:r>
              <a:rPr lang="es-AR" sz="2800" b="1" u="sng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Funciones Rectoras:</a:t>
            </a:r>
          </a:p>
          <a:p>
            <a:r>
              <a:rPr lang="es-AR" sz="2800" dirty="0" smtClean="0">
                <a:latin typeface="Baskerville Old Face" panose="02020602080505020303" pitchFamily="18" charset="0"/>
              </a:rPr>
              <a:t>Supervisar los proyectos áulicos.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sz="2800" dirty="0" smtClean="0">
                <a:latin typeface="Baskerville Old Face" panose="02020602080505020303" pitchFamily="18" charset="0"/>
              </a:rPr>
              <a:t>Estrategias de educación y comunicación.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sz="2800" dirty="0" smtClean="0">
                <a:latin typeface="Baskerville Old Face" panose="02020602080505020303" pitchFamily="18" charset="0"/>
              </a:rPr>
              <a:t>Dirigir acciones de limpieza ambiental.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sz="2800" dirty="0" smtClean="0">
                <a:latin typeface="Baskerville Old Face" panose="02020602080505020303" pitchFamily="18" charset="0"/>
              </a:rPr>
              <a:t>Organizar equipos de vigilancia, para detectar posibles criaderos.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sz="2800" dirty="0" smtClean="0">
                <a:latin typeface="Baskerville Old Face" panose="02020602080505020303" pitchFamily="18" charset="0"/>
              </a:rPr>
              <a:t>Hacer que se cumpla con la recolección de residuos y control de limpieza canaletas, aguas estancadas, etc.- </a:t>
            </a:r>
            <a:endParaRPr lang="es-AR" sz="2800" dirty="0">
              <a:latin typeface="Baskerville Old Face" panose="02020602080505020303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51001" y="6567000"/>
            <a:ext cx="8441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200" dirty="0">
                <a:latin typeface="Baskerville Old Face" panose="02020602080505020303" pitchFamily="18" charset="0"/>
              </a:rPr>
              <a:t>DIRECTORA DE </a:t>
            </a:r>
            <a:r>
              <a:rPr lang="es-AR" sz="1200" dirty="0" smtClean="0">
                <a:latin typeface="Baskerville Old Face" panose="02020602080505020303" pitchFamily="18" charset="0"/>
              </a:rPr>
              <a:t>EDUCACIÓN </a:t>
            </a:r>
            <a:r>
              <a:rPr lang="es-AR" sz="1200" dirty="0">
                <a:latin typeface="Baskerville Old Face" panose="02020602080505020303" pitchFamily="18" charset="0"/>
              </a:rPr>
              <a:t>Y PROMOCIÓN DE LA SALUD. SANDRA MARISA GODOY. </a:t>
            </a:r>
          </a:p>
        </p:txBody>
      </p:sp>
    </p:spTree>
    <p:extLst>
      <p:ext uri="{BB962C8B-B14F-4D97-AF65-F5344CB8AC3E}">
        <p14:creationId xmlns:p14="http://schemas.microsoft.com/office/powerpoint/2010/main" val="28929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4726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AR" sz="2800" dirty="0" smtClean="0">
                <a:latin typeface="Baskerville Old Face" panose="02020602080505020303" pitchFamily="18" charset="0"/>
              </a:rPr>
              <a:t>El Comité debe saber dirigir acciones cuando  hubieran casos que requieran la atención del equipo de Salud Pública.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sz="2800" dirty="0" smtClean="0">
                <a:latin typeface="Baskerville Old Face" panose="02020602080505020303" pitchFamily="18" charset="0"/>
              </a:rPr>
              <a:t>Para esto se sugiere: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sz="2800" dirty="0" smtClean="0">
                <a:latin typeface="Baskerville Old Face" panose="02020602080505020303" pitchFamily="18" charset="0"/>
              </a:rPr>
              <a:t>Disponer información del centro de salud más cercano, referente, número de contacto, horarios de atención.-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sz="2800" dirty="0" smtClean="0">
                <a:latin typeface="Baskerville Old Face" panose="02020602080505020303" pitchFamily="18" charset="0"/>
              </a:rPr>
              <a:t>El comité debe estar alerto antes la aparición de cualquier síntoma antes </a:t>
            </a:r>
            <a:r>
              <a:rPr lang="es-AR" sz="2800" dirty="0">
                <a:latin typeface="Baskerville Old Face" panose="02020602080505020303" pitchFamily="18" charset="0"/>
              </a:rPr>
              <a:t>dicho.-Debe informar a saneamiento escolar sobre roturas, </a:t>
            </a:r>
            <a:r>
              <a:rPr lang="es-AR" sz="2800" dirty="0" smtClean="0">
                <a:latin typeface="Baskerville Old Face" panose="02020602080505020303" pitchFamily="18" charset="0"/>
              </a:rPr>
              <a:t>pérdidas</a:t>
            </a:r>
            <a:r>
              <a:rPr lang="es-AR" sz="2800" dirty="0">
                <a:latin typeface="Baskerville Old Face" panose="02020602080505020303" pitchFamily="18" charset="0"/>
              </a:rPr>
              <a:t>, malezas, </a:t>
            </a:r>
            <a:r>
              <a:rPr lang="es-AR" sz="2800" dirty="0" smtClean="0">
                <a:latin typeface="Baskerville Old Face" panose="02020602080505020303" pitchFamily="18" charset="0"/>
              </a:rPr>
              <a:t>etc</a:t>
            </a:r>
            <a:r>
              <a:rPr lang="es-AR" sz="2800" dirty="0">
                <a:latin typeface="Baskerville Old Face" panose="02020602080505020303" pitchFamily="18" charset="0"/>
              </a:rPr>
              <a:t>.</a:t>
            </a:r>
            <a:r>
              <a:rPr lang="es-AR" sz="2800" dirty="0" smtClean="0">
                <a:latin typeface="Baskerville Old Face" panose="02020602080505020303" pitchFamily="18" charset="0"/>
              </a:rPr>
              <a:t>-</a:t>
            </a:r>
            <a:endParaRPr lang="es-AR" sz="2800" dirty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s-AR" sz="2400" dirty="0" smtClean="0"/>
          </a:p>
          <a:p>
            <a:pPr>
              <a:buFont typeface="Wingdings" panose="05000000000000000000" pitchFamily="2" charset="2"/>
              <a:buChar char="ü"/>
            </a:pPr>
            <a:endParaRPr lang="es-AR" sz="2400" dirty="0"/>
          </a:p>
        </p:txBody>
      </p:sp>
      <p:sp>
        <p:nvSpPr>
          <p:cNvPr id="2" name="CuadroTexto 1"/>
          <p:cNvSpPr txBox="1"/>
          <p:nvPr/>
        </p:nvSpPr>
        <p:spPr>
          <a:xfrm>
            <a:off x="467544" y="6165304"/>
            <a:ext cx="8064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200" dirty="0">
                <a:latin typeface="Baskerville Old Face" panose="02020602080505020303" pitchFamily="18" charset="0"/>
              </a:rPr>
              <a:t>DIRECTORA DE </a:t>
            </a:r>
            <a:r>
              <a:rPr lang="es-AR" sz="1200" dirty="0" smtClean="0">
                <a:latin typeface="Baskerville Old Face" panose="02020602080505020303" pitchFamily="18" charset="0"/>
              </a:rPr>
              <a:t>EDUCACIÓN </a:t>
            </a:r>
            <a:r>
              <a:rPr lang="es-AR" sz="1200" dirty="0">
                <a:latin typeface="Baskerville Old Face" panose="02020602080505020303" pitchFamily="18" charset="0"/>
              </a:rPr>
              <a:t>Y PROMOCIÓN DE LA SALUD. SANDRA MARISA GODOY. </a:t>
            </a:r>
          </a:p>
        </p:txBody>
      </p:sp>
    </p:spTree>
    <p:extLst>
      <p:ext uri="{BB962C8B-B14F-4D97-AF65-F5344CB8AC3E}">
        <p14:creationId xmlns:p14="http://schemas.microsoft.com/office/powerpoint/2010/main" val="195914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>
            <a:normAutofit fontScale="90000"/>
          </a:bodyPr>
          <a:lstStyle/>
          <a:p>
            <a:pPr algn="ctr"/>
            <a:r>
              <a:rPr lang="es-AR" sz="40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PROYECTO DESTINADO A ESTUDIANTES</a:t>
            </a:r>
            <a:endParaRPr lang="es-AR" sz="4000" b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1268761"/>
            <a:ext cx="7776864" cy="2170359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AR" sz="8000" dirty="0" smtClean="0">
                <a:latin typeface="Baskerville Old Face" panose="02020602080505020303" pitchFamily="18" charset="0"/>
              </a:rPr>
              <a:t> INSTRUIR…El conocimiento es la clave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sz="8000" dirty="0" smtClean="0">
                <a:latin typeface="Baskerville Old Face" panose="02020602080505020303" pitchFamily="18" charset="0"/>
              </a:rPr>
              <a:t>Los estudiantes deben saber cual es el vector transmisor, como transmite, quien  es su huésped, su hábitat, como PREVENIRLOS.</a:t>
            </a:r>
            <a:endParaRPr lang="es-AR" sz="8000" dirty="0">
              <a:latin typeface="Baskerville Old Face" panose="020206020805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s-AR" sz="8000" dirty="0" smtClean="0">
                <a:latin typeface="Baskerville Old Face" panose="02020602080505020303" pitchFamily="18" charset="0"/>
              </a:rPr>
              <a:t>PROMOVER PARTICIPACIÓN ACTIVA de todos los actores de la INSTITUCIÓN.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 smtClean="0"/>
          </a:p>
          <a:p>
            <a:pPr>
              <a:buFont typeface="Wingdings" panose="05000000000000000000" pitchFamily="2" charset="2"/>
              <a:buChar char="ü"/>
            </a:pPr>
            <a:endParaRPr lang="es-AR" dirty="0"/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r>
              <a:rPr lang="es-AR" dirty="0" smtClean="0"/>
              <a:t>          </a:t>
            </a: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390" y="2799564"/>
            <a:ext cx="4115172" cy="308637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43574" y="6237312"/>
            <a:ext cx="8047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200" dirty="0">
                <a:latin typeface="Baskerville Old Face" panose="02020602080505020303" pitchFamily="18" charset="0"/>
              </a:rPr>
              <a:t>DIRECTORA DE EDUCACION Y PROMOCIÓN DE LA SALUD. SANDRA MARISA GODOY. </a:t>
            </a:r>
          </a:p>
        </p:txBody>
      </p:sp>
    </p:spTree>
    <p:extLst>
      <p:ext uri="{BB962C8B-B14F-4D97-AF65-F5344CB8AC3E}">
        <p14:creationId xmlns:p14="http://schemas.microsoft.com/office/powerpoint/2010/main" val="353899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17804"/>
            <a:ext cx="7886700" cy="1325563"/>
          </a:xfrm>
        </p:spPr>
        <p:txBody>
          <a:bodyPr>
            <a:normAutofit/>
          </a:bodyPr>
          <a:lstStyle/>
          <a:p>
            <a:r>
              <a:rPr lang="es-AR" sz="4800" dirty="0" smtClean="0">
                <a:latin typeface="Baskerville Old Face" panose="02020602080505020303" pitchFamily="18" charset="0"/>
              </a:rPr>
              <a:t>PROYECTOS</a:t>
            </a:r>
            <a:endParaRPr lang="es-AR" sz="4800" dirty="0">
              <a:latin typeface="Baskerville Old Face" panose="0202060208050502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60390" y="1068032"/>
            <a:ext cx="5932090" cy="5241288"/>
          </a:xfrm>
        </p:spPr>
        <p:txBody>
          <a:bodyPr>
            <a:noAutofit/>
          </a:bodyPr>
          <a:lstStyle/>
          <a:p>
            <a:r>
              <a:rPr lang="es-AR" sz="14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           </a:t>
            </a:r>
            <a:r>
              <a:rPr lang="es-AR" sz="32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INTRA y EXTRA MURO</a:t>
            </a:r>
          </a:p>
          <a:p>
            <a:pPr marL="0" indent="0">
              <a:buNone/>
            </a:pPr>
            <a:r>
              <a:rPr lang="es-AR" sz="32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                  PROPUESTAS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sz="2000" dirty="0" smtClean="0">
                <a:latin typeface="Baskerville Old Face" panose="02020602080505020303" pitchFamily="18" charset="0"/>
              </a:rPr>
              <a:t>Agentes promotores de Vida Sana (campaña, difusión, talleres, campañas graficas, audiovisuales, grupos de WhatsApp,  Facebook , </a:t>
            </a:r>
            <a:r>
              <a:rPr lang="es-AR" sz="2000" dirty="0">
                <a:latin typeface="Baskerville Old Face" panose="02020602080505020303" pitchFamily="18" charset="0"/>
              </a:rPr>
              <a:t>I</a:t>
            </a:r>
            <a:r>
              <a:rPr lang="es-AR" sz="2000" dirty="0" smtClean="0">
                <a:latin typeface="Baskerville Old Face" panose="02020602080505020303" pitchFamily="18" charset="0"/>
              </a:rPr>
              <a:t>nstagram, actividades que promuevan la Escuela libre de Vector.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sz="2000" dirty="0" smtClean="0">
                <a:latin typeface="Baskerville Old Face" panose="02020602080505020303" pitchFamily="18" charset="0"/>
              </a:rPr>
              <a:t>Agentes que promuevan ordenamiento y control ambiental intra y extra muro ( revisión de contenedores de residuos, patios, campañas de educación sobre desechos, control pérdidas de grifos, agua estancada, control de maleza, visitas domiciliarias).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sz="2000" dirty="0">
                <a:latin typeface="Baskerville Old Face" panose="02020602080505020303" pitchFamily="18" charset="0"/>
              </a:rPr>
              <a:t> </a:t>
            </a:r>
            <a:r>
              <a:rPr lang="es-AR" sz="2000" dirty="0" smtClean="0">
                <a:latin typeface="Baskerville Old Face" panose="02020602080505020303" pitchFamily="18" charset="0"/>
              </a:rPr>
              <a:t>Equipos de investigación formados en detección de signos y síntomas de enfermedades transmitidas por Vectores y, con manejo de protocolos de actuación. </a:t>
            </a:r>
          </a:p>
          <a:p>
            <a:pPr marL="0" indent="0">
              <a:buNone/>
            </a:pPr>
            <a:endParaRPr lang="es-AR" sz="2000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s-AR" sz="1600" dirty="0" smtClean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s-AR" sz="1400" dirty="0" smtClean="0">
                <a:latin typeface="Baskerville Old Face" panose="02020602080505020303" pitchFamily="18" charset="0"/>
              </a:rPr>
              <a:t> </a:t>
            </a:r>
            <a:endParaRPr lang="es-AR" sz="1400" dirty="0">
              <a:latin typeface="Baskerville Old Face" panose="02020602080505020303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412776"/>
            <a:ext cx="1853326" cy="432048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12093" y="6170820"/>
            <a:ext cx="8119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200" dirty="0">
                <a:latin typeface="Baskerville Old Face" panose="02020602080505020303" pitchFamily="18" charset="0"/>
              </a:rPr>
              <a:t>DIRECTORA DE EDUCACION Y PROMOCIÓN DE LA SALUD. SANDRA MARISA GODOY. </a:t>
            </a:r>
          </a:p>
        </p:txBody>
      </p:sp>
    </p:spTree>
    <p:extLst>
      <p:ext uri="{BB962C8B-B14F-4D97-AF65-F5344CB8AC3E}">
        <p14:creationId xmlns:p14="http://schemas.microsoft.com/office/powerpoint/2010/main" val="50442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7">
            <a:extLst>
              <a:ext uri="{FF2B5EF4-FFF2-40B4-BE49-F238E27FC236}">
                <a16:creationId xmlns="" xmlns:a16="http://schemas.microsoft.com/office/drawing/2014/main" id="{C971A3F1-6B1A-49A9-BD0B-4F40BAFE5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764704"/>
            <a:ext cx="597693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9600" b="1" dirty="0">
                <a:latin typeface="Bell MT" panose="02020503060305020303" pitchFamily="18" charset="0"/>
              </a:rPr>
              <a:t>DENGUE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41" y="2132856"/>
            <a:ext cx="8001000" cy="40005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03648" y="6381328"/>
            <a:ext cx="8810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>
                <a:latin typeface="Baskerville Old Face" panose="02020602080505020303" pitchFamily="18" charset="0"/>
              </a:rPr>
              <a:t>DIRECTORA DE </a:t>
            </a:r>
            <a:r>
              <a:rPr lang="es-AR" sz="1200" dirty="0" err="1" smtClean="0">
                <a:latin typeface="Baskerville Old Face" panose="02020602080505020303" pitchFamily="18" charset="0"/>
              </a:rPr>
              <a:t>EDUCACIóN</a:t>
            </a:r>
            <a:r>
              <a:rPr lang="es-AR" sz="1200" dirty="0" smtClean="0">
                <a:latin typeface="Baskerville Old Face" panose="02020602080505020303" pitchFamily="18" charset="0"/>
              </a:rPr>
              <a:t> </a:t>
            </a:r>
            <a:r>
              <a:rPr lang="es-AR" sz="1200" dirty="0">
                <a:latin typeface="Baskerville Old Face" panose="02020602080505020303" pitchFamily="18" charset="0"/>
              </a:rPr>
              <a:t>Y PROMOCIÓN DE LA SALUD. SANDRA MARISA GODOY.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1319222"/>
            <a:ext cx="8229600" cy="49251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s-AR" sz="2400" dirty="0" smtClean="0">
                <a:latin typeface="Baskerville Old Face" panose="02020602080505020303" pitchFamily="18" charset="0"/>
              </a:rPr>
              <a:t>Dirección de Educación Y  Promoción para la Salud: </a:t>
            </a:r>
          </a:p>
          <a:p>
            <a:pPr marL="0" indent="0">
              <a:buNone/>
            </a:pPr>
            <a:r>
              <a:rPr lang="es-AR" sz="2400" dirty="0" smtClean="0">
                <a:latin typeface="Baskerville Old Face" panose="02020602080505020303" pitchFamily="18" charset="0"/>
              </a:rPr>
              <a:t>Catamarca 512</a:t>
            </a:r>
          </a:p>
          <a:p>
            <a:pPr marL="0" indent="0">
              <a:buNone/>
            </a:pPr>
            <a:r>
              <a:rPr lang="es-AR" sz="2400" dirty="0" smtClean="0">
                <a:latin typeface="Baskerville Old Face" panose="02020602080505020303" pitchFamily="18" charset="0"/>
              </a:rPr>
              <a:t>Teléfono: 4-461600</a:t>
            </a:r>
          </a:p>
          <a:p>
            <a:pPr marL="0" indent="0">
              <a:buNone/>
            </a:pPr>
            <a:r>
              <a:rPr lang="es-AR" sz="2400" dirty="0" smtClean="0">
                <a:latin typeface="Baskerville Old Face" panose="02020602080505020303" pitchFamily="18" charset="0"/>
              </a:rPr>
              <a:t>Celular: 379- 15-4-630019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AR" sz="2400" dirty="0">
                <a:latin typeface="Baskerville Old Face" panose="02020602080505020303" pitchFamily="18" charset="0"/>
              </a:rPr>
              <a:t>Subdirección de Zoonosis y control de vectores -Dirección General de Epidemiologia y Patologías Regionales</a:t>
            </a:r>
          </a:p>
          <a:p>
            <a:r>
              <a:rPr lang="es-AR" sz="2400" dirty="0" smtClean="0">
                <a:latin typeface="Baskerville Old Face" panose="02020602080505020303" pitchFamily="18" charset="0"/>
              </a:rPr>
              <a:t>Celular </a:t>
            </a:r>
            <a:r>
              <a:rPr lang="es-AR" sz="2400" dirty="0">
                <a:latin typeface="Baskerville Old Face" panose="02020602080505020303" pitchFamily="18" charset="0"/>
              </a:rPr>
              <a:t>de </a:t>
            </a:r>
            <a:r>
              <a:rPr lang="es-AR" sz="2400" dirty="0" smtClean="0">
                <a:latin typeface="Baskerville Old Face" panose="02020602080505020303" pitchFamily="18" charset="0"/>
              </a:rPr>
              <a:t>guardia:</a:t>
            </a:r>
            <a:endParaRPr lang="es-AR" sz="2400" dirty="0">
              <a:latin typeface="Baskerville Old Face" panose="02020602080505020303" pitchFamily="18" charset="0"/>
            </a:endParaRPr>
          </a:p>
          <a:p>
            <a:r>
              <a:rPr lang="es-AR" sz="2400" dirty="0">
                <a:latin typeface="Baskerville Old Face" panose="02020602080505020303" pitchFamily="18" charset="0"/>
              </a:rPr>
              <a:t>379-4232528</a:t>
            </a:r>
          </a:p>
          <a:p>
            <a:r>
              <a:rPr lang="es-AR" sz="2400" dirty="0">
                <a:latin typeface="Baskerville Old Face" panose="02020602080505020303" pitchFamily="18" charset="0"/>
              </a:rPr>
              <a:t>379-4575311</a:t>
            </a:r>
          </a:p>
          <a:p>
            <a:r>
              <a:rPr lang="es-AR" sz="2400" dirty="0">
                <a:latin typeface="Baskerville Old Face" panose="02020602080505020303" pitchFamily="18" charset="0"/>
              </a:rPr>
              <a:t>379-4258233</a:t>
            </a:r>
          </a:p>
          <a:p>
            <a:endParaRPr lang="es-AR" dirty="0" smtClean="0"/>
          </a:p>
          <a:p>
            <a:endParaRPr lang="es-AR" dirty="0"/>
          </a:p>
        </p:txBody>
      </p:sp>
      <p:sp>
        <p:nvSpPr>
          <p:cNvPr id="5" name="CuadroTexto 4"/>
          <p:cNvSpPr txBox="1"/>
          <p:nvPr/>
        </p:nvSpPr>
        <p:spPr>
          <a:xfrm>
            <a:off x="1043608" y="415186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Baskerville Old Face" panose="02020602080505020303" pitchFamily="18" charset="0"/>
              </a:rPr>
              <a:t>INFORMACIÓN ÚTIL</a:t>
            </a:r>
            <a:endParaRPr lang="es-AR" dirty="0">
              <a:latin typeface="Baskerville Old Face" panose="02020602080505020303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67544" y="6021288"/>
            <a:ext cx="792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200">
                <a:latin typeface="Baskerville Old Face" panose="02020602080505020303" pitchFamily="18" charset="0"/>
              </a:rPr>
              <a:t>DIRECTORA DE EDUCACION Y PROMOCIÓN DE LA SALUD. SANDRA MARISA GODOY. </a:t>
            </a:r>
            <a:endParaRPr lang="es-AR" sz="12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9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6131" y="147063"/>
            <a:ext cx="8229600" cy="4146034"/>
          </a:xfrm>
        </p:spPr>
        <p:txBody>
          <a:bodyPr/>
          <a:lstStyle/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r>
              <a:rPr lang="es-AR" dirty="0" smtClean="0"/>
              <a:t> 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sz="2800" dirty="0" smtClean="0"/>
              <a:t>“</a:t>
            </a:r>
            <a:r>
              <a:rPr lang="es-AR" sz="2800" dirty="0">
                <a:latin typeface="Bodoni MT" panose="02070603080606020203" pitchFamily="18" charset="0"/>
              </a:rPr>
              <a:t>P</a:t>
            </a:r>
            <a:r>
              <a:rPr lang="es-AR" sz="2800" dirty="0" smtClean="0">
                <a:latin typeface="Bodoni MT" panose="02070603080606020203" pitchFamily="18" charset="0"/>
              </a:rPr>
              <a:t>ara </a:t>
            </a:r>
            <a:r>
              <a:rPr lang="es-AR" sz="2800" dirty="0">
                <a:latin typeface="Bodoni MT" panose="02070603080606020203" pitchFamily="18" charset="0"/>
              </a:rPr>
              <a:t>educar a un niño hace falta la tribu entera. Y una sociedad educadora, es una sociedad </a:t>
            </a:r>
            <a:r>
              <a:rPr lang="es-AR" sz="2800" dirty="0" smtClean="0">
                <a:latin typeface="Bodoni MT" panose="02070603080606020203" pitchFamily="18" charset="0"/>
              </a:rPr>
              <a:t>inclusiva”</a:t>
            </a:r>
          </a:p>
          <a:p>
            <a:pPr marL="0" indent="0">
              <a:buNone/>
            </a:pPr>
            <a:r>
              <a:rPr lang="es-AR" sz="2800" dirty="0" smtClean="0"/>
              <a:t>Si </a:t>
            </a:r>
            <a:r>
              <a:rPr lang="es-AR" sz="2800" b="1" dirty="0" smtClean="0">
                <a:solidFill>
                  <a:srgbClr val="33CC33"/>
                </a:solidFill>
              </a:rPr>
              <a:t>ENTRE TODOS</a:t>
            </a:r>
            <a:r>
              <a:rPr lang="es-AR" sz="2800" dirty="0" smtClean="0"/>
              <a:t>, asumimos nuestra responsabilidad tendremos </a:t>
            </a:r>
          </a:p>
          <a:p>
            <a:pPr marL="0" indent="0">
              <a:buNone/>
            </a:pPr>
            <a:r>
              <a:rPr lang="es-AR" sz="2800" dirty="0" smtClean="0"/>
              <a:t>    </a:t>
            </a:r>
            <a:r>
              <a:rPr lang="es-AR" sz="2800" b="1" dirty="0" smtClean="0">
                <a:solidFill>
                  <a:srgbClr val="33CC33"/>
                </a:solidFill>
              </a:rPr>
              <a:t>CORRIENTES LIBRE DE DENGUE</a:t>
            </a:r>
          </a:p>
          <a:p>
            <a:pPr marL="0" indent="0">
              <a:buNone/>
            </a:pPr>
            <a:endParaRPr lang="es-AR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767" y="3501008"/>
            <a:ext cx="2952328" cy="252028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56131" y="6381328"/>
            <a:ext cx="8076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200">
                <a:latin typeface="Baskerville Old Face" panose="02020602080505020303" pitchFamily="18" charset="0"/>
              </a:rPr>
              <a:t>DIRECTORA DE EDUCACION Y PROMOCIÓN DE LA SALUD. SANDRA MARISA GODOY. </a:t>
            </a:r>
            <a:endParaRPr lang="es-AR" sz="12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09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88640"/>
            <a:ext cx="5200650" cy="581977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47589" y="6165304"/>
            <a:ext cx="8064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200">
                <a:latin typeface="Baskerville Old Face" panose="02020602080505020303" pitchFamily="18" charset="0"/>
              </a:rPr>
              <a:t>DIRECTORA DE EDUCACION Y PROMOCIÓN DE LA SALUD. SANDRA MARISA GODOY. </a:t>
            </a:r>
            <a:endParaRPr lang="es-AR" sz="12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63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WordArt 3">
            <a:extLst>
              <a:ext uri="{FF2B5EF4-FFF2-40B4-BE49-F238E27FC236}">
                <a16:creationId xmlns="" xmlns:a16="http://schemas.microsoft.com/office/drawing/2014/main" id="{BBD2932C-A7D1-4D8D-A85E-BE1BBA439F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15816" y="1556792"/>
            <a:ext cx="2663825" cy="3744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kern="10" dirty="0">
                <a:ln w="762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FF"/>
                    </a:gs>
                    <a:gs pos="50000">
                      <a:srgbClr val="FFFFFF"/>
                    </a:gs>
                    <a:gs pos="100000">
                      <a:srgbClr val="0066FF"/>
                    </a:gs>
                  </a:gsLst>
                  <a:lin ang="0" scaled="1"/>
                </a:gradFill>
                <a:latin typeface="Arial Black" panose="020B0A040201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6">
            <a:extLst>
              <a:ext uri="{FF2B5EF4-FFF2-40B4-BE49-F238E27FC236}">
                <a16:creationId xmlns="" xmlns:a16="http://schemas.microsoft.com/office/drawing/2014/main" id="{9A7C833C-E48C-48DF-894D-6E7C2BFAB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20" y="188640"/>
            <a:ext cx="45370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ES" sz="3600" b="1" dirty="0">
                <a:latin typeface="Baskerville Old Face" panose="02020602080505020303" pitchFamily="18" charset="0"/>
              </a:rPr>
              <a:t>AEDES AEGYPTI.</a:t>
            </a:r>
            <a:endParaRPr lang="es-ES" altLang="es-ES" sz="3600" b="1" dirty="0">
              <a:latin typeface="Baskerville Old Face" panose="02020602080505020303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012160" y="401310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/>
              <a:t>                          </a:t>
            </a:r>
            <a:r>
              <a:rPr lang="es-AR" sz="3200" b="1" dirty="0" smtClean="0">
                <a:latin typeface="Baskerville Old Face" panose="02020602080505020303" pitchFamily="18" charset="0"/>
              </a:rPr>
              <a:t>ALBOPICTUS</a:t>
            </a:r>
            <a:endParaRPr lang="es-AR" sz="2800" b="1" dirty="0">
              <a:latin typeface="Baskerville Old Face" panose="02020602080505020303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62350"/>
            <a:ext cx="8722940" cy="523376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259632" y="6604080"/>
            <a:ext cx="8856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>
                <a:latin typeface="Baskerville Old Face" panose="02020602080505020303" pitchFamily="18" charset="0"/>
              </a:rPr>
              <a:t>DIRECTORA DE EDUCACION Y PROMOCIÓN DE LA SALUD. SANDRA </a:t>
            </a:r>
            <a:r>
              <a:rPr lang="es-AR" sz="1200" dirty="0">
                <a:latin typeface="Baskerville Old Face" panose="02020602080505020303" pitchFamily="18" charset="0"/>
              </a:rPr>
              <a:t>MARISA GODOY.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512377"/>
            <a:ext cx="7886700" cy="936104"/>
          </a:xfrm>
        </p:spPr>
        <p:txBody>
          <a:bodyPr>
            <a:normAutofit/>
          </a:bodyPr>
          <a:lstStyle/>
          <a:p>
            <a:pPr algn="ctr"/>
            <a:r>
              <a:rPr lang="es-AR" sz="4000" b="1" dirty="0">
                <a:latin typeface="Baskerville Old Face" panose="02020602080505020303" pitchFamily="18" charset="0"/>
              </a:rPr>
              <a:t>¿</a:t>
            </a:r>
            <a:r>
              <a:rPr lang="es-AR" sz="4000" b="1" dirty="0" smtClean="0">
                <a:latin typeface="Baskerville Old Face" panose="02020602080505020303" pitchFamily="18" charset="0"/>
              </a:rPr>
              <a:t>QUÉ ES EL DENGUE?</a:t>
            </a:r>
            <a:endParaRPr lang="es-AR" sz="4000" b="1" dirty="0">
              <a:latin typeface="Baskerville Old Face" panose="02020602080505020303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628800"/>
            <a:ext cx="7886700" cy="1597179"/>
          </a:xfrm>
        </p:spPr>
        <p:txBody>
          <a:bodyPr/>
          <a:lstStyle/>
          <a:p>
            <a:pPr marL="0" indent="0" algn="ctr">
              <a:buNone/>
            </a:pPr>
            <a:r>
              <a:rPr lang="es-AR" dirty="0"/>
              <a:t>El  dengue es una enfermedad infecciosa febril aguda producida por un virus, que pertenecen al </a:t>
            </a:r>
            <a:r>
              <a:rPr lang="es-AR" dirty="0" smtClean="0"/>
              <a:t>género </a:t>
            </a:r>
            <a:r>
              <a:rPr lang="es-AR" dirty="0"/>
              <a:t>de los </a:t>
            </a:r>
            <a:r>
              <a:rPr lang="es-AR" dirty="0" err="1"/>
              <a:t>Flavivirus</a:t>
            </a:r>
            <a:r>
              <a:rPr lang="es-AR" dirty="0"/>
              <a:t> , existen cuatro variantes ,los serotipos  ( DEN- 1, DEN-2,  DEN-3 y DEN-4 ) que se transmite a través de la picadura de un  mosquito( </a:t>
            </a:r>
            <a:r>
              <a:rPr lang="es-AR" dirty="0" err="1"/>
              <a:t>aedes</a:t>
            </a:r>
            <a:r>
              <a:rPr lang="es-AR" dirty="0"/>
              <a:t> </a:t>
            </a:r>
            <a:r>
              <a:rPr lang="es-AR" dirty="0" err="1"/>
              <a:t>Aegypti</a:t>
            </a:r>
            <a:r>
              <a:rPr lang="es-AR" dirty="0"/>
              <a:t>) como  principal vector de la enfermedad. </a:t>
            </a:r>
          </a:p>
          <a:p>
            <a:pPr algn="ctr"/>
            <a:endParaRPr lang="es-AR" dirty="0"/>
          </a:p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573016"/>
            <a:ext cx="4881201" cy="273361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67544" y="6306632"/>
            <a:ext cx="792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200">
                <a:latin typeface="Baskerville Old Face" panose="02020602080505020303" pitchFamily="18" charset="0"/>
              </a:rPr>
              <a:t>DIRECTORA DE EDUCACION Y PROMOCIÓN DE LA SALUD. SANDRA MARISA GODOY. </a:t>
            </a:r>
          </a:p>
        </p:txBody>
      </p:sp>
    </p:spTree>
    <p:extLst>
      <p:ext uri="{BB962C8B-B14F-4D97-AF65-F5344CB8AC3E}">
        <p14:creationId xmlns:p14="http://schemas.microsoft.com/office/powerpoint/2010/main" val="33386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="" xmlns:a16="http://schemas.microsoft.com/office/drawing/2014/main" id="{6EE2F2A3-0928-4D18-8329-80DD41AFAE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3387" y="548680"/>
            <a:ext cx="8229600" cy="815975"/>
          </a:xfrm>
        </p:spPr>
        <p:txBody>
          <a:bodyPr>
            <a:normAutofit/>
          </a:bodyPr>
          <a:lstStyle/>
          <a:p>
            <a:pPr algn="ctr"/>
            <a:r>
              <a:rPr lang="es-AR" altLang="es-ES" sz="4000" b="1" dirty="0" smtClean="0">
                <a:latin typeface="Baskerville Old Face" panose="02020602080505020303" pitchFamily="18" charset="0"/>
              </a:rPr>
              <a:t>¿CUÁLES SON LOS SÍNTOMAS?</a:t>
            </a:r>
            <a:endParaRPr lang="es-ES" altLang="es-ES" sz="4000" b="1" dirty="0">
              <a:latin typeface="Baskerville Old Face" panose="02020602080505020303" pitchFamily="18" charset="0"/>
            </a:endParaRPr>
          </a:p>
        </p:txBody>
      </p:sp>
      <p:sp>
        <p:nvSpPr>
          <p:cNvPr id="33796" name="Rectangle 4">
            <a:extLst>
              <a:ext uri="{FF2B5EF4-FFF2-40B4-BE49-F238E27FC236}">
                <a16:creationId xmlns="" xmlns:a16="http://schemas.microsoft.com/office/drawing/2014/main" id="{F20A31CA-510A-448D-8F5B-F8737C393B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560" y="1556790"/>
            <a:ext cx="4608512" cy="4680521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endParaRPr lang="es-AR" sz="28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>
              <a:lnSpc>
                <a:spcPct val="80000"/>
              </a:lnSpc>
              <a:defRPr/>
            </a:pPr>
            <a:endParaRPr lang="es-AR" sz="2800" dirty="0">
              <a:effectLst>
                <a:outerShdw blurRad="38100" dist="38100" dir="2700000" algn="tl">
                  <a:srgbClr val="C0C0C0"/>
                </a:outerShdw>
              </a:effectLst>
              <a:latin typeface="Baskerville Old Face" panose="02020602080505020303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es-AR" sz="5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</a:rPr>
              <a:t>Suele presentarse </a:t>
            </a:r>
            <a:r>
              <a:rPr lang="es-AR" sz="5100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</a:rPr>
              <a:t>con:</a:t>
            </a:r>
          </a:p>
          <a:p>
            <a:pPr>
              <a:lnSpc>
                <a:spcPct val="80000"/>
              </a:lnSpc>
              <a:defRPr/>
            </a:pPr>
            <a:endParaRPr lang="es-AR" sz="5100" dirty="0">
              <a:effectLst>
                <a:outerShdw blurRad="38100" dist="38100" dir="2700000" algn="tl">
                  <a:srgbClr val="C0C0C0"/>
                </a:outerShdw>
              </a:effectLst>
              <a:latin typeface="Baskerville Old Face" panose="02020602080505020303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es-AR" sz="5100" dirty="0">
              <a:effectLst>
                <a:outerShdw blurRad="38100" dist="38100" dir="2700000" algn="tl">
                  <a:srgbClr val="C0C0C0"/>
                </a:outerShdw>
              </a:effectLst>
              <a:latin typeface="Baskerville Old Face" panose="02020602080505020303" pitchFamily="18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AR" sz="5100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</a:rPr>
              <a:t> </a:t>
            </a:r>
            <a:r>
              <a:rPr lang="es-AR" sz="5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</a:rPr>
              <a:t>- </a:t>
            </a:r>
            <a:r>
              <a:rPr lang="es-AR" sz="5100" dirty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</a:rPr>
              <a:t>Fiebre alta</a:t>
            </a:r>
            <a:r>
              <a:rPr lang="es-AR" sz="5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</a:rPr>
              <a:t>.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es-AR" sz="5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</a:rPr>
              <a:t>Dolor abdominal severo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es-AR" sz="5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</a:rPr>
              <a:t>Vómitos persistentes.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es-AR" sz="5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</a:rPr>
              <a:t>Somnolencia o irritabilidad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es-AR" sz="5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</a:rPr>
              <a:t>Piel pálida, fría, sudorosa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es-AR" sz="5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</a:rPr>
              <a:t>Dificultad para respirar.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es-AR" sz="5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</a:rPr>
              <a:t>Salpullido.-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es-AR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s-AR" sz="2400" dirty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es-AR" sz="2400" dirty="0"/>
          </a:p>
          <a:p>
            <a:pPr>
              <a:lnSpc>
                <a:spcPct val="80000"/>
              </a:lnSpc>
              <a:buFontTx/>
              <a:buNone/>
              <a:defRPr/>
            </a:pPr>
            <a:endParaRPr lang="es-AR" sz="2400" dirty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AR" sz="2400" dirty="0"/>
              <a:t>   </a:t>
            </a:r>
            <a:endParaRPr lang="es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742" y="1772816"/>
            <a:ext cx="3773413" cy="377341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55576" y="6237311"/>
            <a:ext cx="7632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200">
                <a:latin typeface="Baskerville Old Face" panose="02020602080505020303" pitchFamily="18" charset="0"/>
              </a:rPr>
              <a:t>DIRECTORA DE EDUCACION Y PROMOCIÓN DE LA SALUD. SANDRA MARISA GODOY. </a:t>
            </a:r>
            <a:endParaRPr lang="es-AR" sz="1200" dirty="0"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 Box 6">
            <a:extLst>
              <a:ext uri="{FF2B5EF4-FFF2-40B4-BE49-F238E27FC236}">
                <a16:creationId xmlns="" xmlns:a16="http://schemas.microsoft.com/office/drawing/2014/main" id="{28C8D056-50FB-477B-ABAF-4CC225B3B3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694034"/>
            <a:ext cx="38884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4400" b="1" dirty="0">
                <a:latin typeface="Baskerville Old Face" panose="02020602080505020303" pitchFamily="18" charset="0"/>
              </a:rPr>
              <a:t> DENGUE </a:t>
            </a:r>
          </a:p>
        </p:txBody>
      </p:sp>
      <p:pic>
        <p:nvPicPr>
          <p:cNvPr id="3082" name="Picture 10" descr="BD20110_">
            <a:extLst>
              <a:ext uri="{FF2B5EF4-FFF2-40B4-BE49-F238E27FC236}">
                <a16:creationId xmlns="" xmlns:a16="http://schemas.microsoft.com/office/drawing/2014/main" id="{AC0223C0-DF49-4E5B-814F-634E13AF4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946" y="1683839"/>
            <a:ext cx="4679950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529324" y="5098374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dirty="0" smtClean="0"/>
              <a:t>           </a:t>
            </a:r>
            <a:r>
              <a:rPr lang="es-AR" sz="40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Sintomático - Asintomático</a:t>
            </a:r>
            <a:endParaRPr lang="es-AR" sz="4000" b="1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24" y="1268760"/>
            <a:ext cx="3608831" cy="360883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73340" y="6381328"/>
            <a:ext cx="7848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200" dirty="0">
                <a:latin typeface="Baskerville Old Face" panose="02020602080505020303" pitchFamily="18" charset="0"/>
              </a:rPr>
              <a:t>DIRECTORA DE EDUCACION Y PROMOCIÓN DE LA SALUD. SANDRA MARISA GODOY.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2076F502-7876-4C3E-B289-10FA798AE4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842250" cy="1143000"/>
          </a:xfrm>
        </p:spPr>
        <p:txBody>
          <a:bodyPr>
            <a:normAutofit/>
          </a:bodyPr>
          <a:lstStyle/>
          <a:p>
            <a:pPr algn="ctr"/>
            <a:r>
              <a:rPr lang="es-AR" altLang="es-ES" sz="4000" b="1" dirty="0" smtClean="0">
                <a:latin typeface="Baskerville Old Face" panose="02020602080505020303" pitchFamily="18" charset="0"/>
              </a:rPr>
              <a:t>¿CUÁLES SON LOS SÍNTOMAS?</a:t>
            </a:r>
            <a:endParaRPr lang="es-ES" altLang="es-ES" sz="4000" b="1" dirty="0">
              <a:latin typeface="Baskerville Old Face" panose="02020602080505020303" pitchFamily="18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1FFFACD0-0306-4FCF-88B4-8106C4E0778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84213" y="1628775"/>
            <a:ext cx="3695700" cy="4495800"/>
          </a:xfrm>
        </p:spPr>
        <p:txBody>
          <a:bodyPr/>
          <a:lstStyle/>
          <a:p>
            <a:pPr>
              <a:buFontTx/>
              <a:buNone/>
            </a:pPr>
            <a:endParaRPr lang="es-AR" altLang="es-ES" sz="3200" dirty="0"/>
          </a:p>
          <a:p>
            <a:r>
              <a:rPr lang="es-AR" altLang="es-ES" sz="3200" dirty="0" smtClean="0">
                <a:latin typeface="Baskerville Old Face" panose="02020602080505020303" pitchFamily="18" charset="0"/>
              </a:rPr>
              <a:t>Dolor de </a:t>
            </a:r>
            <a:r>
              <a:rPr lang="es-AR" altLang="es-ES" sz="3200" dirty="0">
                <a:latin typeface="Baskerville Old Face" panose="02020602080505020303" pitchFamily="18" charset="0"/>
              </a:rPr>
              <a:t>cabeza.</a:t>
            </a:r>
          </a:p>
          <a:p>
            <a:r>
              <a:rPr lang="es-AR" altLang="es-ES" sz="3200" dirty="0" smtClean="0">
                <a:latin typeface="Baskerville Old Face" panose="02020602080505020303" pitchFamily="18" charset="0"/>
              </a:rPr>
              <a:t>Dolor retro-cular</a:t>
            </a:r>
          </a:p>
          <a:p>
            <a:r>
              <a:rPr lang="es-AR" altLang="es-ES" sz="3200" dirty="0" smtClean="0">
                <a:latin typeface="Baskerville Old Face" panose="02020602080505020303" pitchFamily="18" charset="0"/>
              </a:rPr>
              <a:t>Decaimiento generalizado</a:t>
            </a:r>
          </a:p>
          <a:p>
            <a:r>
              <a:rPr lang="es-AR" altLang="es-ES" sz="3200" dirty="0" smtClean="0">
                <a:latin typeface="Baskerville Old Face" panose="02020602080505020303" pitchFamily="18" charset="0"/>
              </a:rPr>
              <a:t>Mialgias</a:t>
            </a:r>
          </a:p>
          <a:p>
            <a:r>
              <a:rPr lang="es-AR" altLang="es-ES" sz="3200" dirty="0" smtClean="0">
                <a:latin typeface="Baskerville Old Face" panose="02020602080505020303" pitchFamily="18" charset="0"/>
              </a:rPr>
              <a:t>Artralgias</a:t>
            </a:r>
          </a:p>
          <a:p>
            <a:endParaRPr lang="es-ES" altLang="es-ES" sz="3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47800"/>
            <a:ext cx="4176463" cy="503259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971600" y="6309320"/>
            <a:ext cx="7344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200" dirty="0">
                <a:latin typeface="Baskerville Old Face" panose="02020602080505020303" pitchFamily="18" charset="0"/>
              </a:rPr>
              <a:t>DIRECTORA DE EDUCACION Y PROMOCIÓN DE LA SALUD. SANDRA MARISA GODOY.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B52C17E1-EFCD-4923-8257-A6A6C03894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44475"/>
            <a:ext cx="8713787" cy="952500"/>
          </a:xfrm>
        </p:spPr>
        <p:txBody>
          <a:bodyPr>
            <a:normAutofit/>
          </a:bodyPr>
          <a:lstStyle/>
          <a:p>
            <a:pPr algn="ctr"/>
            <a:r>
              <a:rPr lang="es-AR" altLang="es-ES" sz="4000" b="1" dirty="0" smtClean="0">
                <a:latin typeface="Baskerville Old Face" panose="02020602080505020303" pitchFamily="18" charset="0"/>
              </a:rPr>
              <a:t>¿CUÁLES SON LOS SÍNTOMAS?</a:t>
            </a:r>
            <a:endParaRPr lang="es-ES" altLang="es-ES" sz="4000" b="1" dirty="0">
              <a:latin typeface="Baskerville Old Face" panose="02020602080505020303" pitchFamily="18" charset="0"/>
            </a:endParaRPr>
          </a:p>
        </p:txBody>
      </p:sp>
      <p:sp>
        <p:nvSpPr>
          <p:cNvPr id="35843" name="Rectangle 3">
            <a:extLst>
              <a:ext uri="{FF2B5EF4-FFF2-40B4-BE49-F238E27FC236}">
                <a16:creationId xmlns="" xmlns:a16="http://schemas.microsoft.com/office/drawing/2014/main" id="{D0040EFC-6812-45E2-9F65-B9F0C8AAD4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9757" y="1483853"/>
            <a:ext cx="5832772" cy="381548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s-A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</a:rPr>
              <a:t>Pérdida del apetito</a:t>
            </a:r>
          </a:p>
          <a:p>
            <a:pPr>
              <a:defRPr/>
            </a:pPr>
            <a:r>
              <a:rPr lang="es-A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</a:rPr>
              <a:t>Náuseas</a:t>
            </a:r>
          </a:p>
          <a:p>
            <a:pPr>
              <a:defRPr/>
            </a:pPr>
            <a:r>
              <a:rPr lang="es-A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</a:rPr>
              <a:t>Sangrados</a:t>
            </a:r>
          </a:p>
          <a:p>
            <a:pPr>
              <a:defRPr/>
            </a:pPr>
            <a:r>
              <a:rPr lang="es-A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</a:rPr>
              <a:t>DENGUE</a:t>
            </a:r>
          </a:p>
          <a:p>
            <a:pPr marL="0" indent="0">
              <a:buNone/>
              <a:defRPr/>
            </a:pPr>
            <a:r>
              <a:rPr lang="es-AR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anose="02020602080505020303" pitchFamily="18" charset="0"/>
              </a:rPr>
              <a:t> HEMORRÁGICO</a:t>
            </a:r>
            <a:endParaRPr lang="es-AR" sz="3200" dirty="0">
              <a:effectLst>
                <a:outerShdw blurRad="38100" dist="38100" dir="2700000" algn="tl">
                  <a:srgbClr val="C0C0C0"/>
                </a:outerShdw>
              </a:effectLst>
              <a:latin typeface="Baskerville Old Face" panose="02020602080505020303" pitchFamily="18" charset="0"/>
            </a:endParaRPr>
          </a:p>
          <a:p>
            <a:pPr>
              <a:buFontTx/>
              <a:buNone/>
              <a:defRPr/>
            </a:pPr>
            <a:endParaRPr lang="es-AR" sz="2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  <a:defRPr/>
            </a:pPr>
            <a:endParaRPr lang="es-AR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s-AR" dirty="0"/>
              <a:t> </a:t>
            </a:r>
            <a:endParaRPr lang="es-ES" b="1" dirty="0">
              <a:solidFill>
                <a:srgbClr val="FF330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695" y="1175837"/>
            <a:ext cx="4942415" cy="381339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11845" y="5170714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ANTE CUALQUIER DUDA, CONSULTE A SU MEDICO MAS CERCANO</a:t>
            </a:r>
            <a:endParaRPr lang="es-AR" sz="24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18385" y="6381328"/>
            <a:ext cx="7848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200" dirty="0">
                <a:latin typeface="Baskerville Old Face" panose="02020602080505020303" pitchFamily="18" charset="0"/>
              </a:rPr>
              <a:t>DIRECTORA DE EDUCACION Y PROMOCIÓN DE LA SALUD. SANDRA MARISA GODOY.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8">
            <a:extLst>
              <a:ext uri="{FF2B5EF4-FFF2-40B4-BE49-F238E27FC236}">
                <a16:creationId xmlns="" xmlns:a16="http://schemas.microsoft.com/office/drawing/2014/main" id="{91C500A5-38F1-4F39-8DBC-A050EC3C2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1412776"/>
            <a:ext cx="69847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s-ES_tradnl" altLang="es-ES" sz="4000" b="1" i="1" dirty="0" smtClean="0">
                <a:solidFill>
                  <a:srgbClr val="FF3300"/>
                </a:solidFill>
                <a:latin typeface="Baskerville Old Face" panose="02020602080505020303" pitchFamily="18" charset="0"/>
              </a:rPr>
              <a:t>¡NO </a:t>
            </a:r>
            <a:r>
              <a:rPr lang="es-ES_tradnl" altLang="es-ES" sz="4000" b="1" i="1" dirty="0">
                <a:solidFill>
                  <a:srgbClr val="FF3300"/>
                </a:solidFill>
                <a:latin typeface="Baskerville Old Face" panose="02020602080505020303" pitchFamily="18" charset="0"/>
              </a:rPr>
              <a:t>TOME </a:t>
            </a:r>
            <a:r>
              <a:rPr lang="es-ES_tradnl" altLang="es-ES" sz="4000" b="1" i="1" dirty="0" smtClean="0">
                <a:solidFill>
                  <a:srgbClr val="FF3300"/>
                </a:solidFill>
                <a:latin typeface="Baskerville Old Face" panose="02020602080505020303" pitchFamily="18" charset="0"/>
              </a:rPr>
              <a:t> ASPIRINAS!</a:t>
            </a:r>
            <a:endParaRPr lang="es-ES_tradnl" altLang="es-ES" sz="4000" dirty="0">
              <a:latin typeface="Baskerville Old Face" panose="02020602080505020303" pitchFamily="18" charset="0"/>
            </a:endParaRPr>
          </a:p>
        </p:txBody>
      </p:sp>
      <p:sp>
        <p:nvSpPr>
          <p:cNvPr id="19462" name="Text Box 10">
            <a:extLst>
              <a:ext uri="{FF2B5EF4-FFF2-40B4-BE49-F238E27FC236}">
                <a16:creationId xmlns="" xmlns:a16="http://schemas.microsoft.com/office/drawing/2014/main" id="{99E096B2-87E6-4367-81A8-9E2054F95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6" y="2852936"/>
            <a:ext cx="16557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 sz="1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761" y="2398649"/>
            <a:ext cx="5688632" cy="3310557"/>
          </a:xfrm>
          <a:prstGeom prst="rect">
            <a:avLst/>
          </a:prstGeom>
        </p:spPr>
      </p:pic>
      <p:sp>
        <p:nvSpPr>
          <p:cNvPr id="3" name="Señal de prohibido 2"/>
          <p:cNvSpPr/>
          <p:nvPr/>
        </p:nvSpPr>
        <p:spPr>
          <a:xfrm>
            <a:off x="3454970" y="3189832"/>
            <a:ext cx="1944215" cy="1728192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39552" y="6302980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200">
                <a:latin typeface="Baskerville Old Face" panose="02020602080505020303" pitchFamily="18" charset="0"/>
              </a:rPr>
              <a:t>DIRECTORA DE EDUCACION Y PROMOCIÓN DE LA SALUD. SANDRA MARISA GODOY. </a:t>
            </a:r>
            <a:endParaRPr lang="es-AR" sz="1200" dirty="0"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</TotalTime>
  <Words>882</Words>
  <Application>Microsoft Office PowerPoint</Application>
  <PresentationFormat>Presentación en pantalla (4:3)</PresentationFormat>
  <Paragraphs>134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2" baseType="lpstr">
      <vt:lpstr>Arial</vt:lpstr>
      <vt:lpstr>Arial Black</vt:lpstr>
      <vt:lpstr>Baskerville Old Face</vt:lpstr>
      <vt:lpstr>Bell MT</vt:lpstr>
      <vt:lpstr>Bodoni MT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¿QUÉ ES EL DENGUE?</vt:lpstr>
      <vt:lpstr>¿CUÁLES SON LOS SÍNTOMAS?</vt:lpstr>
      <vt:lpstr>Presentación de PowerPoint</vt:lpstr>
      <vt:lpstr>¿CUÁLES SON LOS SÍNTOMAS?</vt:lpstr>
      <vt:lpstr>¿CUÁLES SON LOS SÍNTOMAS?</vt:lpstr>
      <vt:lpstr>Presentación de PowerPoint</vt:lpstr>
      <vt:lpstr>¿CÓMO PREVENIMOS?</vt:lpstr>
      <vt:lpstr>Presentación de PowerPoint</vt:lpstr>
      <vt:lpstr>Presentación de PowerPoint</vt:lpstr>
      <vt:lpstr>LA ESCUELA DEBE…</vt:lpstr>
      <vt:lpstr>ACCIONES CLAVES</vt:lpstr>
      <vt:lpstr>Presentación de PowerPoint</vt:lpstr>
      <vt:lpstr>PROYECTO </vt:lpstr>
      <vt:lpstr>Presentación de PowerPoint</vt:lpstr>
      <vt:lpstr>PROYECTO DESTINADO A ESTUDIANTES</vt:lpstr>
      <vt:lpstr>PROYECTOS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msp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educasalud</dc:creator>
  <cp:lastModifiedBy>Usuario1</cp:lastModifiedBy>
  <cp:revision>85</cp:revision>
  <dcterms:created xsi:type="dcterms:W3CDTF">2009-02-26T11:13:06Z</dcterms:created>
  <dcterms:modified xsi:type="dcterms:W3CDTF">2020-03-12T16:11:53Z</dcterms:modified>
</cp:coreProperties>
</file>